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5" r:id="rId2"/>
  </p:sldMasterIdLst>
  <p:notesMasterIdLst>
    <p:notesMasterId r:id="rId31"/>
  </p:notesMasterIdLst>
  <p:handoutMasterIdLst>
    <p:handoutMasterId r:id="rId32"/>
  </p:handoutMasterIdLst>
  <p:sldIdLst>
    <p:sldId id="418" r:id="rId3"/>
    <p:sldId id="422" r:id="rId4"/>
    <p:sldId id="259" r:id="rId5"/>
    <p:sldId id="423" r:id="rId6"/>
    <p:sldId id="433" r:id="rId7"/>
    <p:sldId id="424" r:id="rId8"/>
    <p:sldId id="425" r:id="rId9"/>
    <p:sldId id="432" r:id="rId10"/>
    <p:sldId id="438" r:id="rId11"/>
    <p:sldId id="439" r:id="rId12"/>
    <p:sldId id="437" r:id="rId13"/>
    <p:sldId id="440" r:id="rId14"/>
    <p:sldId id="442" r:id="rId15"/>
    <p:sldId id="441" r:id="rId16"/>
    <p:sldId id="443" r:id="rId17"/>
    <p:sldId id="426" r:id="rId18"/>
    <p:sldId id="327" r:id="rId19"/>
    <p:sldId id="427" r:id="rId20"/>
    <p:sldId id="428" r:id="rId21"/>
    <p:sldId id="430" r:id="rId22"/>
    <p:sldId id="434" r:id="rId23"/>
    <p:sldId id="435" r:id="rId24"/>
    <p:sldId id="436" r:id="rId25"/>
    <p:sldId id="444" r:id="rId26"/>
    <p:sldId id="431" r:id="rId27"/>
    <p:sldId id="331" r:id="rId28"/>
    <p:sldId id="307" r:id="rId29"/>
    <p:sldId id="381" r:id="rId30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FC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80" d="100"/>
          <a:sy n="80" d="100"/>
        </p:scale>
        <p:origin x="1155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04EABE9-F267-4729-92E6-981A20858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389398"/>
            <a:ext cx="5563870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EC88800-59C1-467A-B637-D9176D844D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909C8-FF5D-4129-BEE4-ED314465B3BE}" type="slidenum">
              <a:rPr lang="en-US"/>
              <a:pPr/>
              <a:t>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66CDA-6248-47C3-9805-DC29D8A882CE}" type="slidenum">
              <a:rPr lang="en-US"/>
              <a:pPr/>
              <a:t>25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66CDA-6248-47C3-9805-DC29D8A882CE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4E3F3-F48E-4FBE-8D87-5F3C46A3A5B3}" type="slidenum">
              <a:rPr lang="en-US"/>
              <a:pPr/>
              <a:t>27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[Non-discrimination statement]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16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17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19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21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22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2A8B5-430C-4EDA-BDAC-95A66C5F20F9}" type="slidenum">
              <a:rPr lang="en-US"/>
              <a:pPr/>
              <a:t>23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EAF5B-9F1C-F449-933D-8657B0162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11" y="2887711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93A3F-3150-8C4A-AA7B-044A61998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C374-ADAA-0A42-944D-75D3DF851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32ACA-5A3F-4787-9853-D5CCDE77F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6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C4EF-99B4-D44A-9A3D-D2116A92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89CC-C415-E946-92AD-453037F9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D20D-1876-4B8D-B6E8-AED737FCE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3273-A98F-1C4C-809B-75084CADD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5097-525D-4FBE-A23A-75296DDA2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3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B750C-608C-3138-80C9-EFC58151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D5BE8-FDE8-2A54-463A-5D7E3657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A28B0-FAAD-44DD-484F-C4F8A1F0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EAF5B-9F1C-F449-933D-8657B0162E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9311" y="2887711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1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592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3B90-34C7-AC47-8EAD-2571983BE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80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39E28-BD04-C14F-A80B-131D827B0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2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9045-DCCA-3143-B503-0CAFC25A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9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0493-06AA-B344-95FC-5C43DB8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85495-3245-4B4F-A717-1567ED3C5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8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D3C96-6D44-8840-87BC-433A8F9B8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2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47656-C5FC-954C-B761-1FC1C6E47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07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93A3F-3150-8C4A-AA7B-044A61998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6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C374-ADAA-0A42-944D-75D3DF851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46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C4EF-99B4-D44A-9A3D-D2116A92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21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89CC-C415-E946-92AD-453037F9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3B90-34C7-AC47-8EAD-2571983BE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C8584-287B-42D8-AB5C-6A1924DAD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3273-A98F-1C4C-809B-75084CADD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39E28-BD04-C14F-A80B-131D827B0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9045-DCCA-3143-B503-0CAFC25A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0493-06AA-B344-95FC-5C43DB8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85495-3245-4B4F-A717-1567ED3C5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A7062-16E3-4CB4-87BD-ED69F74F9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D3C96-6D44-8840-87BC-433A8F9B8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47656-C5FC-954C-B761-1FC1C6E47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E681-ABD2-4185-8FC2-FB7C56CFF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EE58B9-9B87-4B4B-8931-230C7CE0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5A579B9-0266-4046-B060-769ECBE8F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4" r:id="rId15"/>
    <p:sldLayoutId id="21474838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EE58B9-9B87-4B4B-8931-230C7CE0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program.intake@usda.gov" TargetMode="External"/><Relationship Id="rId4" Type="http://schemas.openxmlformats.org/officeDocument/2006/relationships/hyperlink" Target="https://www.usda.gov/sites/default/files/documents/ad-3027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FF2F-B653-2C41-B529-3E819B5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School Nutrition 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Finance in 2024</a:t>
            </a:r>
            <a:br>
              <a:rPr lang="en-US" dirty="0">
                <a:solidFill>
                  <a:prstClr val="white"/>
                </a:solidFill>
              </a:rPr>
            </a:br>
            <a:br>
              <a:rPr lang="en-US" sz="2800" dirty="0">
                <a:solidFill>
                  <a:prstClr val="white"/>
                </a:solidFill>
              </a:rPr>
            </a:b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000" b="0" i="1" dirty="0">
                <a:solidFill>
                  <a:prstClr val="white"/>
                </a:solidFill>
              </a:rPr>
              <a:t>Janet W. Johnson, SNS</a:t>
            </a:r>
            <a:br>
              <a:rPr lang="en-US" sz="2000" b="0" i="1" dirty="0">
                <a:solidFill>
                  <a:prstClr val="white"/>
                </a:solidFill>
              </a:rPr>
            </a:br>
            <a:r>
              <a:rPr lang="en-US" sz="2000" b="0" i="1" dirty="0">
                <a:solidFill>
                  <a:prstClr val="white"/>
                </a:solidFill>
              </a:rPr>
              <a:t>Assistant Director </a:t>
            </a:r>
            <a:br>
              <a:rPr lang="en-US" sz="2000" b="0" i="1" dirty="0">
                <a:solidFill>
                  <a:prstClr val="white"/>
                </a:solidFill>
              </a:rPr>
            </a:br>
            <a:br>
              <a:rPr lang="en-US" sz="2000" b="0" i="1" dirty="0">
                <a:solidFill>
                  <a:prstClr val="white"/>
                </a:solidFill>
              </a:rPr>
            </a:br>
            <a:br>
              <a:rPr lang="en-US" sz="2000" b="0" i="1" dirty="0">
                <a:solidFill>
                  <a:prstClr val="white"/>
                </a:solidFill>
              </a:rPr>
            </a:br>
            <a:br>
              <a:rPr lang="en-US" sz="2000" b="0" i="1" dirty="0">
                <a:solidFill>
                  <a:prstClr val="white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803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7147D-0ACF-4B56-7F6C-6C695B1D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8046278" cy="44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7A9CC-28CA-23A5-61C8-1EC80A67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03" y="152400"/>
            <a:ext cx="6782236" cy="60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3D6EF-7AFB-CA72-6C27-2D5134DD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"/>
            <a:ext cx="6191322" cy="61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5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0A5E8-AA1D-5467-5595-B661AE8C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8151"/>
            <a:ext cx="6142335" cy="60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F33D08-3087-667F-A452-A69703B3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40"/>
            <a:ext cx="6229421" cy="60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ADCD6-2B01-38CD-2D07-8E27FA2E3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0999"/>
            <a:ext cx="6858000" cy="57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Months Operating Balance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28650" y="1825625"/>
            <a:ext cx="7905750" cy="335597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endParaRPr lang="en-US" b="1" dirty="0"/>
          </a:p>
          <a:p>
            <a:pPr marL="0" indent="0" algn="ctr">
              <a:buSzPct val="105000"/>
              <a:buNone/>
            </a:pPr>
            <a:r>
              <a:rPr lang="en-US" sz="4400" b="1" dirty="0"/>
              <a:t>The number of months the school nutrition program can meet financial obligations before local funds are required.</a:t>
            </a:r>
          </a:p>
        </p:txBody>
      </p:sp>
    </p:spTree>
    <p:extLst>
      <p:ext uri="{BB962C8B-B14F-4D97-AF65-F5344CB8AC3E}">
        <p14:creationId xmlns:p14="http://schemas.microsoft.com/office/powerpoint/2010/main" val="355028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Months Operating Balance - Calculation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04800" y="1600200"/>
            <a:ext cx="8382000" cy="4191000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Calculate Net Cash Resources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Determine Average Monthly Expenses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Divide Net Cash Resources by Average Monthly Expenses</a:t>
            </a:r>
          </a:p>
          <a:p>
            <a:pPr marL="914400" lvl="1" indent="-457200">
              <a:buSzPct val="145000"/>
              <a:buFont typeface="Wingdings" pitchFamily="2" charset="2"/>
              <a:buBlip>
                <a:blip r:embed="rId3"/>
              </a:buBlip>
            </a:pP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Net Cash Resources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04800" y="1600200"/>
            <a:ext cx="8382000" cy="4191000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 algn="ctr">
              <a:buSzPct val="145000"/>
              <a:buNone/>
            </a:pPr>
            <a:r>
              <a:rPr lang="en-US" sz="4000" b="1" dirty="0"/>
              <a:t>Reflects the amount of available cash once all liabilities have been “paid”.  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014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Net Cash Resources - Calculation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9067800" cy="4191000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Step 1:	Add the totals reported in account codes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5-1010 – Cash on Deposit</a:t>
            </a:r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5-1020 – Cash on Deposit – Central  Depository</a:t>
            </a:r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5-1060 – Petty Cash</a:t>
            </a:r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5-1080 – Temporary Investments</a:t>
            </a:r>
          </a:p>
          <a:p>
            <a:pPr marL="3200400" lvl="7" indent="0">
              <a:buSzPct val="14500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12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AD7652-7AEC-6CCD-188E-7392066C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51840"/>
            <a:ext cx="7886700" cy="8988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New Year Doesn’t Mean…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A4517-00A6-75B9-C30B-9321193E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409356"/>
            <a:ext cx="7886700" cy="2772244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 “</a:t>
            </a:r>
            <a:r>
              <a:rPr lang="en-US" sz="6000" dirty="0">
                <a:solidFill>
                  <a:srgbClr val="E53FC5"/>
                </a:solidFill>
              </a:rPr>
              <a:t>Out with the Old, In with the New</a:t>
            </a:r>
            <a:r>
              <a:rPr lang="en-US" sz="4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89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Net Cash Resources - Calculation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9067800" cy="4191000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Step 2:	 Determine Total Liabilities 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Exclude the following: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5-2265 – Pension Liability</a:t>
            </a:r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5-2266 – OPEB Liability</a:t>
            </a:r>
          </a:p>
          <a:p>
            <a:pPr marL="457200" lvl="1" indent="0">
              <a:buSzPct val="145000"/>
              <a:buNone/>
            </a:pPr>
            <a:r>
              <a:rPr lang="en-US" sz="2800" b="1" dirty="0">
                <a:solidFill>
                  <a:srgbClr val="002060"/>
                </a:solidFill>
              </a:rPr>
              <a:t>5-2610 – Deferred Inflows </a:t>
            </a:r>
          </a:p>
          <a:p>
            <a:pPr marL="3200400" lvl="7" indent="0">
              <a:buSzPct val="14500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033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Average Monthly Expenses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9067800" cy="4191000"/>
          </a:xfrm>
        </p:spPr>
        <p:txBody>
          <a:bodyPr>
            <a:normAutofit fontScale="92500" lnSpcReduction="10000"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Determine the total expenses for the reporting period  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Determine # of Months – total serving days divided by 20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Divide total expense by # of months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*NOTE:  June is based on 9 months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3200400" lvl="7" indent="0">
              <a:buSzPct val="14500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483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Number of Months Operating Balance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9067800" cy="4191000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Divide Net Cash Resources by Average Monthly Expense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018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8058150" cy="128111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Example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9067800" cy="4191000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endParaRPr lang="en-US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Total Cash				500,000</a:t>
            </a:r>
          </a:p>
          <a:p>
            <a:pPr marL="457200" lvl="1" indent="0">
              <a:buSzPct val="145000"/>
              <a:buNone/>
            </a:pPr>
            <a:r>
              <a:rPr lang="en-US" sz="3200" b="1" dirty="0"/>
              <a:t>Total Liabilities			  25,000	</a:t>
            </a:r>
          </a:p>
          <a:p>
            <a:pPr marL="457200" lvl="1" indent="0">
              <a:buSzPct val="145000"/>
              <a:buNone/>
            </a:pPr>
            <a:r>
              <a:rPr lang="en-US" sz="3200" b="1" dirty="0"/>
              <a:t>Net Cash Resource		475,000</a:t>
            </a:r>
          </a:p>
          <a:p>
            <a:pPr marL="457200" lvl="1" indent="0">
              <a:buSzPct val="145000"/>
              <a:buNone/>
            </a:pPr>
            <a:endParaRPr lang="en-US" sz="3200" b="1" dirty="0"/>
          </a:p>
          <a:p>
            <a:pPr marL="457200" lvl="1" indent="0">
              <a:buSzPct val="145000"/>
              <a:buNone/>
            </a:pPr>
            <a:r>
              <a:rPr lang="en-US" sz="3200" b="1" dirty="0"/>
              <a:t>Total Expenses (June)	2,000,000</a:t>
            </a:r>
          </a:p>
          <a:p>
            <a:pPr marL="457200" lvl="1" indent="0">
              <a:buSzPct val="145000"/>
              <a:buNone/>
            </a:pPr>
            <a:r>
              <a:rPr lang="en-US" sz="3200" b="1" dirty="0"/>
              <a:t>Average Expense		   222,222</a:t>
            </a:r>
          </a:p>
          <a:p>
            <a:pPr marL="457200" lvl="1" indent="0">
              <a:buSzPct val="145000"/>
              <a:buNone/>
            </a:pPr>
            <a:r>
              <a:rPr lang="en-US" sz="3200" b="1" dirty="0"/>
              <a:t># Months Operating	</a:t>
            </a:r>
            <a:r>
              <a:rPr lang="en-US" sz="3200" b="1"/>
              <a:t>	2.138</a:t>
            </a:r>
            <a:endParaRPr lang="en-US" sz="3200" b="1" dirty="0"/>
          </a:p>
          <a:p>
            <a:pPr marL="457200" lvl="1" indent="0">
              <a:buSzPct val="145000"/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8454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9E68-03DB-ABA7-383B-F42DE3CB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0489"/>
            <a:ext cx="7886700" cy="900111"/>
          </a:xfrm>
        </p:spPr>
        <p:txBody>
          <a:bodyPr/>
          <a:lstStyle/>
          <a:p>
            <a:pPr algn="ctr"/>
            <a:r>
              <a:rPr lang="en-US" dirty="0"/>
              <a:t>Spend Down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96B4E-528E-F88F-629D-18147E67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5029200" cy="52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6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2256" y="152400"/>
            <a:ext cx="7886700" cy="1281111"/>
          </a:xfrm>
        </p:spPr>
        <p:txBody>
          <a:bodyPr/>
          <a:lstStyle/>
          <a:p>
            <a:pPr algn="ctr"/>
            <a:r>
              <a:rPr lang="en-US" sz="4000" dirty="0"/>
              <a:t>INDIRECT COST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04800" y="1143000"/>
            <a:ext cx="853440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Must have at least 2 Months Operating Balance based on the most recent June FC1-A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Maximum Indirect Cost Rate allowed is  8.0%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Must be appropriately recorded in the general ledger at the end of the school year for payment to made to the local board of education in the next school year.</a:t>
            </a:r>
          </a:p>
        </p:txBody>
      </p:sp>
    </p:spTree>
    <p:extLst>
      <p:ext uri="{BB962C8B-B14F-4D97-AF65-F5344CB8AC3E}">
        <p14:creationId xmlns:p14="http://schemas.microsoft.com/office/powerpoint/2010/main" val="512914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INDIRECT COST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533400" y="1419404"/>
            <a:ext cx="8305800" cy="4224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04800" y="1524000"/>
            <a:ext cx="8534400" cy="3662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Allowable only on these expenses: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Salaries &amp; Fringe Benefits (Codes 100’s &amp; 200’s)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Workshop Expenses/Allowable Travel (312)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Travel (332)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Supplies and Materials (411)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/>
              <a:t>Questions???</a:t>
            </a:r>
          </a:p>
        </p:txBody>
      </p:sp>
      <p:pic>
        <p:nvPicPr>
          <p:cNvPr id="90122" name="Picture 10" descr="j04344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1447800"/>
            <a:ext cx="433387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132"/>
            <a:ext cx="914399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456" y="401053"/>
            <a:ext cx="9200027" cy="505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accordance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with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federal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civil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rights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law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U.S. Department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9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Agriculture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(USDA)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civil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rights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regulations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policies,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this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institution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is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prohibited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from</a:t>
            </a:r>
            <a:r>
              <a:rPr sz="15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discriminating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on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basis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race, color,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national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origin,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sex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(including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gender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identity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sexual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orientation),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disability,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age,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reprisal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retaliation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for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prior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civil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rights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activity.</a:t>
            </a:r>
            <a:endParaRPr lang="en-US" sz="1500" spc="-1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Program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information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may</a:t>
            </a:r>
            <a:r>
              <a:rPr sz="1500" spc="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be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made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available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languages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other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than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English.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Persons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with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disabilities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who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require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alternative</a:t>
            </a:r>
            <a:r>
              <a:rPr sz="15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means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communication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obtain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program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information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(e.g.,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Braille,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large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print,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audiotape,</a:t>
            </a:r>
            <a:r>
              <a:rPr sz="1500" spc="-114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American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Sign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Language),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should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contact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responsible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state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local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agency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that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administers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program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USDA’s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TARGET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Center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at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(202)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720-2600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(voice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TTY)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contact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USDA</a:t>
            </a:r>
            <a:r>
              <a:rPr sz="1500" spc="-7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through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Federal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Relay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Service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at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(800)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877-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8339.</a:t>
            </a:r>
            <a:endParaRPr lang="en-US" sz="1500" spc="-10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file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program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discrimination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complaint,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Complainant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should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complete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Form</a:t>
            </a:r>
            <a:r>
              <a:rPr sz="1500" spc="-10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AD-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3027,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USDA</a:t>
            </a:r>
            <a:r>
              <a:rPr sz="1500" spc="-7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Program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Discrimination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Complaint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Form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which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can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be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obtained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online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at: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4"/>
              </a:rPr>
              <a:t>https://www.usda.gov/sites/default/files/documents/ad-</a:t>
            </a:r>
            <a:r>
              <a:rPr sz="15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4"/>
              </a:rPr>
              <a:t>3027.pdf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,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from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any</a:t>
            </a:r>
            <a:r>
              <a:rPr sz="1500" spc="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USDA</a:t>
            </a:r>
            <a:r>
              <a:rPr sz="15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office,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by</a:t>
            </a:r>
            <a:r>
              <a:rPr sz="1500" spc="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calling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(866) 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632-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9992,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by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writing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letter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addressed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USDA.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letter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must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contain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complainant’s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name,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address,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telephone</a:t>
            </a:r>
            <a:r>
              <a:rPr sz="1500" spc="-6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number,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written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description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alleged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discriminatory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action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sufficient</a:t>
            </a:r>
            <a:r>
              <a:rPr sz="1500" spc="-5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detail</a:t>
            </a:r>
            <a:r>
              <a:rPr sz="1500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to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inform</a:t>
            </a:r>
            <a:r>
              <a:rPr sz="1500" spc="-5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Assistant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Secretary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for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Civil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Rights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(ASCR)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about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nature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and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date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an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alleged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civil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rights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violation.</a:t>
            </a:r>
            <a:r>
              <a:rPr sz="1500" spc="-7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completed</a:t>
            </a:r>
            <a:r>
              <a:rPr sz="1500" spc="-9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AD-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3027 form</a:t>
            </a:r>
            <a:r>
              <a:rPr sz="1500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letter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must</a:t>
            </a:r>
            <a:r>
              <a:rPr sz="1500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be</a:t>
            </a:r>
            <a:r>
              <a:rPr sz="1500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submitted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to USDA</a:t>
            </a:r>
            <a:r>
              <a:rPr sz="1500" spc="-6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by:</a:t>
            </a:r>
            <a:endParaRPr lang="en-US" sz="1500" spc="-25" dirty="0">
              <a:solidFill>
                <a:srgbClr val="1B1B1B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b="1" spc="-10" dirty="0">
                <a:solidFill>
                  <a:srgbClr val="1B1B1B"/>
                </a:solidFill>
                <a:latin typeface="Times New Roman"/>
                <a:cs typeface="Times New Roman"/>
              </a:rPr>
              <a:t>mail: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U.S.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Department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9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Agriculture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Office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of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the</a:t>
            </a:r>
            <a:r>
              <a:rPr sz="1500" spc="-9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Assistant</a:t>
            </a:r>
            <a:r>
              <a:rPr sz="1500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Secretary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for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Civil</a:t>
            </a:r>
            <a:r>
              <a:rPr sz="1500" spc="-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Rights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1400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Independence</a:t>
            </a:r>
            <a:r>
              <a:rPr sz="1500" spc="-10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Avenue,</a:t>
            </a:r>
            <a:r>
              <a:rPr sz="1500" spc="2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SW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spc="-10" dirty="0">
                <a:solidFill>
                  <a:srgbClr val="1B1B1B"/>
                </a:solidFill>
                <a:latin typeface="Times New Roman"/>
                <a:cs typeface="Times New Roman"/>
              </a:rPr>
              <a:t>Washington,</a:t>
            </a:r>
            <a:r>
              <a:rPr sz="1500" spc="-3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D.C.</a:t>
            </a:r>
            <a:r>
              <a:rPr sz="1500" spc="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1B1B1B"/>
                </a:solidFill>
                <a:latin typeface="Times New Roman"/>
                <a:cs typeface="Times New Roman"/>
              </a:rPr>
              <a:t>20250-9410;</a:t>
            </a:r>
            <a:r>
              <a:rPr sz="1500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b="1" i="1" spc="-20" dirty="0">
                <a:solidFill>
                  <a:srgbClr val="1B1B1B"/>
                </a:solidFill>
                <a:latin typeface="Times New Roman"/>
                <a:cs typeface="Times New Roman"/>
              </a:rPr>
              <a:t>fax: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(833)</a:t>
            </a:r>
            <a:r>
              <a:rPr sz="1500" i="1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256-1665</a:t>
            </a:r>
            <a:r>
              <a:rPr sz="1500" i="1" spc="-3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or</a:t>
            </a:r>
            <a:r>
              <a:rPr sz="1500" i="1" spc="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(202)</a:t>
            </a:r>
            <a:r>
              <a:rPr sz="1500" i="1" spc="1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690-7442;</a:t>
            </a:r>
            <a:r>
              <a:rPr sz="1500" i="1" spc="-25" dirty="0">
                <a:solidFill>
                  <a:srgbClr val="1B1B1B"/>
                </a:solidFill>
                <a:latin typeface="Times New Roman"/>
                <a:cs typeface="Times New Roman"/>
              </a:rPr>
              <a:t> or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500" b="1" i="1" spc="-10" dirty="0">
                <a:solidFill>
                  <a:srgbClr val="1B1B1B"/>
                </a:solidFill>
                <a:latin typeface="Times New Roman"/>
                <a:cs typeface="Times New Roman"/>
              </a:rPr>
              <a:t>email: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sz="15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imes New Roman"/>
                <a:cs typeface="Times New Roman"/>
                <a:hlinkClick r:id="rId5"/>
              </a:rPr>
              <a:t>Program.Intake@usda.gov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This</a:t>
            </a:r>
            <a:r>
              <a:rPr sz="1500" i="1" spc="-2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institution</a:t>
            </a:r>
            <a:r>
              <a:rPr sz="1500" i="1" spc="-4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is</a:t>
            </a:r>
            <a:r>
              <a:rPr sz="1500" i="1" spc="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an</a:t>
            </a:r>
            <a:r>
              <a:rPr sz="1500" i="1" spc="-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equal</a:t>
            </a:r>
            <a:r>
              <a:rPr sz="1500" i="1" spc="-15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1B1B1B"/>
                </a:solidFill>
                <a:latin typeface="Times New Roman"/>
                <a:cs typeface="Times New Roman"/>
              </a:rPr>
              <a:t>opportunity</a:t>
            </a:r>
            <a:r>
              <a:rPr sz="1500" i="1" spc="-40" dirty="0">
                <a:solidFill>
                  <a:srgbClr val="1B1B1B"/>
                </a:solidFill>
                <a:latin typeface="Times New Roman"/>
                <a:cs typeface="Times New Roman"/>
              </a:rPr>
              <a:t> </a:t>
            </a:r>
            <a:r>
              <a:rPr sz="1500" i="1" spc="-10" dirty="0">
                <a:solidFill>
                  <a:srgbClr val="1B1B1B"/>
                </a:solidFill>
                <a:latin typeface="Times New Roman"/>
                <a:cs typeface="Times New Roman"/>
              </a:rPr>
              <a:t>provider.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7611" y="6440932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125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E94F3-D3DA-5558-92D3-61682A06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EE42-16F8-6B2A-F666-AA2CE2B5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Menu Specials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Capital Expenditures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Equipment Disposition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FC-1A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Months Operating Balance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Indirect Cost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1B0-7DDE-3BB7-96A9-704E7947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8458200" cy="1281111"/>
          </a:xfrm>
        </p:spPr>
        <p:txBody>
          <a:bodyPr/>
          <a:lstStyle/>
          <a:p>
            <a:r>
              <a:rPr lang="en-US" dirty="0"/>
              <a:t>Capital Expenditure - 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2BDD8-9A7B-6AC7-509F-1E55059E3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Requires State Agency approval </a:t>
            </a:r>
            <a:r>
              <a:rPr lang="en-US" b="1" dirty="0"/>
              <a:t>PRIOR</a:t>
            </a:r>
            <a:r>
              <a:rPr lang="en-US" dirty="0"/>
              <a:t> to purchase.</a:t>
            </a:r>
          </a:p>
          <a:p>
            <a:endParaRPr lang="en-US" dirty="0"/>
          </a:p>
          <a:p>
            <a:r>
              <a:rPr lang="en-US" dirty="0"/>
              <a:t>Required when the piece of equipment meets or exceeds the Fixed Asset Threshold – typically $5,000 but may be lower.</a:t>
            </a:r>
          </a:p>
          <a:p>
            <a:endParaRPr lang="en-US" dirty="0"/>
          </a:p>
          <a:p>
            <a:r>
              <a:rPr lang="en-US" dirty="0"/>
              <a:t>Submitted in the School Nutrition Technology System – Capital Expenditure Request</a:t>
            </a:r>
          </a:p>
        </p:txBody>
      </p:sp>
    </p:spTree>
    <p:extLst>
      <p:ext uri="{BB962C8B-B14F-4D97-AF65-F5344CB8AC3E}">
        <p14:creationId xmlns:p14="http://schemas.microsoft.com/office/powerpoint/2010/main" val="176510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4D405-34A4-85F2-A984-0DFD7537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594102" cy="59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8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1B0-7DDE-3BB7-96A9-704E7947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8458200" cy="1281111"/>
          </a:xfrm>
        </p:spPr>
        <p:txBody>
          <a:bodyPr/>
          <a:lstStyle/>
          <a:p>
            <a:r>
              <a:rPr lang="en-US" dirty="0"/>
              <a:t>Capital Expenditure - Vehicle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2BDD8-9A7B-6AC7-509F-1E55059E3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Requires State Agency approval </a:t>
            </a:r>
            <a:r>
              <a:rPr lang="en-US" b="1" dirty="0"/>
              <a:t>PRIOR</a:t>
            </a:r>
            <a:r>
              <a:rPr lang="en-US" dirty="0"/>
              <a:t> to purchase.</a:t>
            </a:r>
          </a:p>
          <a:p>
            <a:endParaRPr lang="en-US" dirty="0"/>
          </a:p>
          <a:p>
            <a:r>
              <a:rPr lang="en-US" dirty="0"/>
              <a:t>Requires justification for the purchase.</a:t>
            </a:r>
          </a:p>
          <a:p>
            <a:endParaRPr lang="en-US" dirty="0"/>
          </a:p>
          <a:p>
            <a:r>
              <a:rPr lang="en-US" dirty="0"/>
              <a:t>Submitted to NCDPI in writing – email </a:t>
            </a:r>
          </a:p>
        </p:txBody>
      </p:sp>
    </p:spTree>
    <p:extLst>
      <p:ext uri="{BB962C8B-B14F-4D97-AF65-F5344CB8AC3E}">
        <p14:creationId xmlns:p14="http://schemas.microsoft.com/office/powerpoint/2010/main" val="67956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1B0-7DDE-3BB7-96A9-704E7947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8458200" cy="1281111"/>
          </a:xfrm>
        </p:spPr>
        <p:txBody>
          <a:bodyPr/>
          <a:lstStyle/>
          <a:p>
            <a:r>
              <a:rPr lang="en-US" dirty="0"/>
              <a:t>Equipment Disposition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2BDD8-9A7B-6AC7-509F-1E55059E3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Notify State Agency of disposal of items </a:t>
            </a:r>
          </a:p>
          <a:p>
            <a:endParaRPr lang="en-US" dirty="0"/>
          </a:p>
          <a:p>
            <a:r>
              <a:rPr lang="en-US" dirty="0"/>
              <a:t>Complete the Disposition of Assets template and email to State Agency</a:t>
            </a:r>
          </a:p>
          <a:p>
            <a:endParaRPr lang="en-US" dirty="0"/>
          </a:p>
          <a:p>
            <a:r>
              <a:rPr lang="en-US" dirty="0"/>
              <a:t>Ensure that any proceeds from the sale or disposal of the equipment is deposited into the School Nutrition Account.</a:t>
            </a:r>
          </a:p>
        </p:txBody>
      </p:sp>
    </p:spTree>
    <p:extLst>
      <p:ext uri="{BB962C8B-B14F-4D97-AF65-F5344CB8AC3E}">
        <p14:creationId xmlns:p14="http://schemas.microsoft.com/office/powerpoint/2010/main" val="30291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E9C5C8-FCC7-8748-EF2B-C37F61DA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9718"/>
            <a:ext cx="7848600" cy="60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A985-4CF0-15C2-7382-1EE3949D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FC1-A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7114F-73A7-0472-8664-C7057800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37" y="1646238"/>
            <a:ext cx="7650929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29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3068A73-DCC8-4F3C-84B6-870EC1978E63}" vid="{FCCDA3AE-FCCF-42D2-B5D0-EE150EC19A6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4727</TotalTime>
  <Words>847</Words>
  <Application>Microsoft Office PowerPoint</Application>
  <PresentationFormat>On-screen Show (4:3)</PresentationFormat>
  <Paragraphs>152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Wingdings</vt:lpstr>
      <vt:lpstr>Theme1</vt:lpstr>
      <vt:lpstr>Office Theme</vt:lpstr>
      <vt:lpstr>School Nutrition  Finance in 2024   Janet W. Johnson, SNS Assistant Director     </vt:lpstr>
      <vt:lpstr>A New Year Doesn’t Mean…</vt:lpstr>
      <vt:lpstr>Today’s Menu Specials   Capital Expenditures  Equipment Disposition  FC-1A  Months Operating Balance  Indirect Cost </vt:lpstr>
      <vt:lpstr>Capital Expenditure - Equipment</vt:lpstr>
      <vt:lpstr>PowerPoint Presentation</vt:lpstr>
      <vt:lpstr>Capital Expenditure - Vehicle</vt:lpstr>
      <vt:lpstr>Equipment Disposition</vt:lpstr>
      <vt:lpstr>PowerPoint Presentation</vt:lpstr>
      <vt:lpstr>FC1-A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Months Operating Balance</vt:lpstr>
      <vt:lpstr>Months Operating Balance - Calculation</vt:lpstr>
      <vt:lpstr>Net Cash Resources</vt:lpstr>
      <vt:lpstr>Net Cash Resources - Calculation</vt:lpstr>
      <vt:lpstr>Net Cash Resources - Calculation</vt:lpstr>
      <vt:lpstr>Average Monthly Expenses</vt:lpstr>
      <vt:lpstr>Number of Months Operating Balance</vt:lpstr>
      <vt:lpstr>Example</vt:lpstr>
      <vt:lpstr>Spend Down Plan</vt:lpstr>
      <vt:lpstr>INDIRECT COST </vt:lpstr>
      <vt:lpstr>INDIRECT COST </vt:lpstr>
      <vt:lpstr>Questions???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Cleveland County School Manager Training</dc:title>
  <dc:creator>jchatman</dc:creator>
  <cp:lastModifiedBy>Janet Johnson</cp:lastModifiedBy>
  <cp:revision>67</cp:revision>
  <cp:lastPrinted>2023-11-07T19:12:21Z</cp:lastPrinted>
  <dcterms:created xsi:type="dcterms:W3CDTF">2007-08-18T15:44:45Z</dcterms:created>
  <dcterms:modified xsi:type="dcterms:W3CDTF">2024-01-31T21:27:32Z</dcterms:modified>
</cp:coreProperties>
</file>